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6"/>
  </p:notesMasterIdLst>
  <p:handoutMasterIdLst>
    <p:handoutMasterId r:id="rId67"/>
  </p:handoutMasterIdLst>
  <p:sldIdLst>
    <p:sldId id="256"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430" r:id="rId35"/>
    <p:sldId id="431"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428" r:id="rId59"/>
    <p:sldId id="370" r:id="rId60"/>
    <p:sldId id="357" r:id="rId61"/>
    <p:sldId id="424" r:id="rId62"/>
    <p:sldId id="353" r:id="rId63"/>
    <p:sldId id="386" r:id="rId64"/>
    <p:sldId id="335" r:id="rId65"/>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56"/>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430"/>
            <p14:sldId id="431"/>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6" autoAdjust="0"/>
    <p:restoredTop sz="49710" autoAdjust="0"/>
  </p:normalViewPr>
  <p:slideViewPr>
    <p:cSldViewPr snapToGrid="0">
      <p:cViewPr>
        <p:scale>
          <a:sx n="150" d="100"/>
          <a:sy n="150" d="100"/>
        </p:scale>
        <p:origin x="450" y="-2256"/>
      </p:cViewPr>
      <p:guideLst>
        <p:guide orient="horz" pos="1620"/>
        <p:guide pos="2880"/>
      </p:guideLst>
    </p:cSldViewPr>
  </p:slideViewPr>
  <p:notesTextViewPr>
    <p:cViewPr>
      <p:scale>
        <a:sx n="1" d="1"/>
        <a:sy n="1" d="1"/>
      </p:scale>
      <p:origin x="0" y="0"/>
    </p:cViewPr>
  </p:notesTextViewPr>
  <p:sorterViewPr>
    <p:cViewPr>
      <p:scale>
        <a:sx n="100" d="100"/>
        <a:sy n="100" d="100"/>
      </p:scale>
      <p:origin x="0" y="-317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6/2/2022</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018496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Even ballpark batting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 presenting analysis of baseball data, whether you’re a sports fan or not, of course we would discuss the steroid era behavior. Even casual observers would ask, “well, what about the era of baseball where steroids were unmonitored?”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 &lt;next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a:t>
            </a:r>
            <a:r>
              <a:rPr lang="en-CA"/>
              <a:t>in the  </a:t>
            </a:r>
            <a:r>
              <a:rPr lang="en-CA" dirty="0"/>
              <a:t>U.S.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prison population, recidivism, probation, rights for felons,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a:t>
            </a:r>
            <a:r>
              <a:rPr lang="en-CA"/>
              <a:t>the results ”.</a:t>
            </a:r>
            <a:endParaRPr lang="en-CA" dirty="0"/>
          </a:p>
          <a:p>
            <a:endParaRPr lang="en-CA" dirty="0"/>
          </a:p>
          <a:p>
            <a:r>
              <a:rPr lang="en-CA" dirty="0"/>
              <a:t>Another way to think of this is, if you are reliably wrong, like in the leftmost example here, your outcomes are systemically biased, you’re providing solid data, but with an unresolved variable skewing the results.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both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a:t>
            </a:r>
            <a:r>
              <a:rPr lang="en-CA" sz="1200">
                <a:latin typeface="Roboto"/>
                <a:ea typeface="Roboto" panose="02000000000000000000" pitchFamily="2" charset="0"/>
              </a:rPr>
              <a:t>our conclusions </a:t>
            </a:r>
            <a:r>
              <a:rPr lang="en-CA" sz="1200" dirty="0">
                <a:latin typeface="Roboto"/>
                <a:ea typeface="Roboto" panose="02000000000000000000" pitchFamily="2" charset="0"/>
              </a:rPr>
              <a:t>are valid and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In his 2019 book </a:t>
            </a:r>
            <a:r>
              <a:rPr lang="en-US" u="sng" dirty="0"/>
              <a:t>Tools and Weapons</a:t>
            </a:r>
            <a:r>
              <a:rPr lang="en-US" dirty="0"/>
              <a:t>, Brad Smith with Microsoft wrote </a:t>
            </a:r>
            <a:r>
              <a:rPr lang="en-US" sz="1200" dirty="0"/>
              <a:t>“It’s difficult to build technology that serves the world without first building a team that reflects the diversity of the world… A more diverse group of researchers and engineers is </a:t>
            </a:r>
            <a:r>
              <a:rPr lang="en-US" sz="1200" b="1" dirty="0"/>
              <a:t>more likely to recognize and think harder about bias problems </a:t>
            </a:r>
            <a:r>
              <a:rPr lang="en-US" sz="1200" dirty="0"/>
              <a:t>that may even impact them personally.”</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And do we think that law enforcement be transparent and open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 Opportunity for private tutoring ? </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Exchange"/>
              </a:rPr>
              <a:t>This year, more than 76% of all four-year colleges and universities won’t mandate an entrance exam score for admissions</a:t>
            </a:r>
            <a:r>
              <a:rPr lang="en-US" dirty="0"/>
              <a:t>.</a:t>
            </a:r>
            <a:r>
              <a:rPr lang="en-US" baseline="30000" dirty="0"/>
              <a:t>5</a:t>
            </a:r>
            <a:r>
              <a:rPr lang="en-US" dirty="0"/>
              <a:t> This might question the validity of ACT’s test in terms of what colleges want out of the score, given that so many schools </a:t>
            </a:r>
            <a:r>
              <a:rPr lang="en-US" b="1" dirty="0"/>
              <a:t>disregard its validity</a:t>
            </a:r>
            <a:r>
              <a:rPr lang="en-US" dirty="0"/>
              <a:t>. In addition to performance gaps based on student household wealth, studies going back to the 1980s have shown unfair disparity in outcomes based on gender while under-predicting women’s academic achievement in college.</a:t>
            </a:r>
            <a:r>
              <a:rPr lang="en-US" baseline="30000" dirty="0"/>
              <a:t>6 </a:t>
            </a:r>
          </a:p>
          <a:p>
            <a:pPr marL="0" indent="0">
              <a:buFont typeface="Arial" panose="020B0604020202020204" pitchFamily="34" charset="0"/>
              <a:buNone/>
            </a:pPr>
            <a:endParaRPr lang="en-CA" dirty="0"/>
          </a:p>
          <a:p>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a:t>
            </a:r>
            <a:r>
              <a:rPr lang="en-US" sz="1200" b="1" i="1" kern="1200" dirty="0">
                <a:solidFill>
                  <a:schemeClr val="tx1"/>
                </a:solidFill>
                <a:effectLst/>
                <a:latin typeface="+mn-lt"/>
                <a:ea typeface="+mn-ea"/>
                <a:cs typeface="+mn-cs"/>
              </a:rPr>
              <a:t>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many years as a SQL Server consultant including as a Microsoft MVP, I joined the Microsoft Database Docs team a couple years ago.</a:t>
            </a:r>
          </a:p>
          <a:p>
            <a:endParaRPr lang="en-CA" dirty="0">
              <a:cs typeface="Calibri"/>
            </a:endParaRPr>
          </a:p>
          <a:p>
            <a:r>
              <a:rPr lang="en-CA" dirty="0"/>
              <a:t>Worth noting that while we have citations throughout our presentation, any opinions are our own alone. </a:t>
            </a:r>
          </a:p>
          <a:p>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that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journal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a:p>
            <a:r>
              <a:rPr lang="en-CA" dirty="0"/>
              <a:t>It cannot be a mysterious black box, and yes, we’ll talk about just such an example later.</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a:t>
            </a:r>
            <a:r>
              <a:rPr lang="en-CA"/>
              <a:t> statistician says </a:t>
            </a:r>
            <a:r>
              <a:rPr lang="en-CA" dirty="0"/>
              <a:t>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potentially an international audience, so one thing to keep in mind is that we are from the United States, and many - but not all - of our examples are based on United States history. We will try to be as expository as possible when setting the context here, </a:t>
            </a:r>
            <a:r>
              <a:rPr lang="en-CA" b="1" dirty="0"/>
              <a:t>but if you have any questions, we are open to requests for clarification or questions at the end of the presentation. </a:t>
            </a:r>
          </a:p>
          <a:p>
            <a:endParaRPr lang="en-CA" b="1" dirty="0"/>
          </a:p>
          <a:p>
            <a:r>
              <a:rPr lang="en-CA" dirty="0"/>
              <a:t>We also will make these slides available, and you’ll find references to our sources at the bottoms of each slide, as well as resources to read and learn more at the end.</a:t>
            </a:r>
          </a:p>
          <a:p>
            <a:endParaRPr lang="en-CA" dirty="0"/>
          </a:p>
          <a:p>
            <a:r>
              <a:rPr lang="en-CA" dirty="0"/>
              <a:t>And this is one of my favorite web comic series, Saturday Morning Breakfast Cereal, with a take on why the robot uprising used spears and rocks, and example of historical, time-based,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In the UK, the Equality Act 2010 provided for the same.</a:t>
            </a:r>
            <a:r>
              <a:rPr lang="en-US" sz="1200" b="0" i="0" kern="1200" baseline="30000" dirty="0">
                <a:solidFill>
                  <a:schemeClr val="tx1"/>
                </a:solidFill>
                <a:effectLst/>
                <a:latin typeface="+mn-lt"/>
                <a:ea typeface="+mn-ea"/>
                <a:cs typeface="+mn-cs"/>
              </a:rPr>
              <a:t>3</a:t>
            </a:r>
            <a:r>
              <a:rPr lang="en-US" dirty="0"/>
              <a:t>  Now, you’ll likely see a poster for this in the break room at work, outlining the prohibition on sickle cell trait discrimination.</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aware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A 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our and your black colleagues, and many black students forced online around the world during the pandemic – visible light cameras without infrared sensors, aren’t recognizing their faces, and modern algorithms aren’t detecting darker skin faces. This is why Windows Hello facial recognition requires </a:t>
            </a:r>
            <a:r>
              <a:rPr lang="en-US" b="0" i="0" dirty="0">
                <a:solidFill>
                  <a:srgbClr val="BDC1C6"/>
                </a:solidFill>
                <a:effectLst/>
                <a:latin typeface="Roboto" panose="02000000000000000000" pitchFamily="2" charset="0"/>
              </a:rPr>
              <a:t>a camera system certified for near infrared light.</a:t>
            </a:r>
            <a:endParaRPr lang="en-US" sz="1200" dirty="0">
              <a:cs typeface="Calibri"/>
            </a:endParaRPr>
          </a:p>
          <a:p>
            <a:r>
              <a:rPr lang="en-US" sz="1200" dirty="0"/>
              <a:t>&lt;</a:t>
            </a:r>
            <a:r>
              <a:rPr lang="en-CA" dirty="0"/>
              <a:t>next&gt;</a:t>
            </a:r>
            <a:endParaRPr lang="en-CA" dirty="0">
              <a:cs typeface="Calibri"/>
            </a:endParaRPr>
          </a:p>
          <a:p>
            <a:r>
              <a:rPr lang="en-US" sz="1200" dirty="0"/>
              <a:t>This is supported by an FBI co-authored study which indicates that facial recognition software is less accurate on darker skin. </a:t>
            </a:r>
          </a:p>
          <a:p>
            <a:endParaRPr lang="en-US" sz="1200" dirty="0"/>
          </a:p>
          <a:p>
            <a:r>
              <a:rPr lang="en-US" sz="1200" dirty="0"/>
              <a:t>Similarly, personal voice assistants like Google Home and Amazon’s Alexa struggle with understanding African American vernacular.</a:t>
            </a:r>
            <a:r>
              <a:rPr lang="en-US" sz="1200" baseline="30000" dirty="0"/>
              <a:t> 8</a:t>
            </a:r>
            <a:r>
              <a:rPr lang="en-US" sz="1200" dirty="0"/>
              <a:t> Speech recognition algorithms disproportionately misunderstand minority speakers and accents,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a:defRPr/>
            </a:pPr>
            <a:endParaRPr lang="en-US" dirty="0">
              <a:cs typeface="Calibri"/>
            </a:endParaRPr>
          </a:p>
          <a:p>
            <a:pPr>
              <a:defRPr/>
            </a:pPr>
            <a:r>
              <a:rPr lang="en-US" dirty="0">
                <a:cs typeface="Calibri"/>
              </a:rPr>
              <a:t>Often, attempts to use facial recognition offer little more than the same junk science that fraudsters have touted for centuries, when using facial or cranial structure to try and predict which men would be intelligent, or criminals, or good husbands.</a:t>
            </a:r>
            <a:r>
              <a:rPr lang="en-US" sz="1200" baseline="30000" dirty="0"/>
              <a:t>8</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the misuse of facial recognition, and more that seem to hit the newspapers every day, raise ethical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I’ll leave you with a positive upshot of algorithms and algorithmic decision making, that emphasizes our ethical responsibility towards transparency.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r>
              <a:rPr lang="en-US" sz="1200" dirty="0"/>
              <a:t>We </a:t>
            </a:r>
            <a:r>
              <a:rPr lang="en-US" sz="1200" b="1" dirty="0"/>
              <a:t>can </a:t>
            </a:r>
            <a:r>
              <a:rPr lang="en-US" sz="1200" dirty="0"/>
              <a:t>have a conversation on algorithmic decision systems. We </a:t>
            </a:r>
            <a:r>
              <a:rPr lang="en-US" sz="1200" b="1" dirty="0"/>
              <a:t>can </a:t>
            </a:r>
            <a:r>
              <a:rPr lang="en-US" sz="1200" dirty="0"/>
              <a:t>perform audits, we can investigate the data collection and analysis. We </a:t>
            </a:r>
            <a:r>
              <a:rPr lang="en-US" sz="1200" b="0" dirty="0"/>
              <a:t>can </a:t>
            </a:r>
            <a:r>
              <a:rPr lang="en-US" sz="1200" b="1" dirty="0"/>
              <a:t>even </a:t>
            </a:r>
            <a:r>
              <a:rPr lang="en-US" sz="1200" dirty="0"/>
              <a:t>model decision-making in different past environments in a virtual environment.</a:t>
            </a:r>
            <a:r>
              <a:rPr lang="en-US" sz="1100" baseline="30000" dirty="0"/>
              <a:t>1</a:t>
            </a:r>
          </a:p>
          <a:p>
            <a:endParaRPr lang="en-US" sz="1100" baseline="30000" dirty="0"/>
          </a:p>
          <a:p>
            <a:r>
              <a:rPr lang="en-US" sz="1200" dirty="0"/>
              <a:t>It is incumbent upon us as ethical developers and data professionals to have these conversations. We can and should have conversations on ethical data science systems from end to end, like we’re having today. And this is actually a big advantage over human decision making. We </a:t>
            </a:r>
            <a:r>
              <a:rPr lang="en-US" sz="1200" b="1" dirty="0"/>
              <a:t>can </a:t>
            </a:r>
            <a:r>
              <a:rPr lang="en-US" sz="1200" dirty="0"/>
              <a:t>know the data inputs and we can understand and test machine learning decisions.</a:t>
            </a:r>
          </a:p>
          <a:p>
            <a:endParaRPr lang="en-US" sz="1200" dirty="0"/>
          </a:p>
          <a:p>
            <a:r>
              <a:rPr lang="en-US" sz="1200" dirty="0"/>
              <a:t>Also, while the remediation of systemic bias is not easy, it is often more feasible to correct in software than in the judgement of … a human. Certainly, this factor makes the study of bias in data a worthy endeavor. </a:t>
            </a:r>
          </a:p>
          <a:p>
            <a:endParaRPr lang="en-US" sz="1200" dirty="0"/>
          </a:p>
          <a:p>
            <a:r>
              <a:rPr lang="en-US" sz="1200" dirty="0"/>
              <a:t>A biased human being, for example a judge or a prosecutor, is much more difficult to analyze and correct. For human decisions, these conversations are more difficult. The Hawthorne effect compounds a lack of clarity when observing human decision making. We can’t know ALL of their inputs and decision making variables. We can’t divine the intentions of the heart. We shouldn’t bother. And so we </a:t>
            </a:r>
            <a:r>
              <a:rPr lang="en-US" sz="1200" i="0" u="none" dirty="0"/>
              <a:t>come back </a:t>
            </a:r>
            <a:r>
              <a:rPr lang="en-US" sz="1200" dirty="0"/>
              <a:t>to evaluating … outcomes, the only thing we can really objectively judge. </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 only outcomes.</a:t>
            </a:r>
          </a:p>
          <a:p>
            <a:r>
              <a:rPr lang="en-CA" dirty="0"/>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a:defRPr/>
            </a:pPr>
            <a:r>
              <a:rPr lang="en-CA" dirty="0"/>
              <a:t>What</a:t>
            </a:r>
            <a:r>
              <a:rPr lang="en-CA"/>
              <a:t> kind of questions can we ask of ourselves and our teams to avoid ethical pitfalls in data analysis and collection?</a:t>
            </a:r>
            <a:endParaRPr lang="en-CA" dirty="0"/>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pPr>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 </a:t>
            </a:r>
            <a:r>
              <a:rPr lang="en-US" dirty="0"/>
              <a:t>an inaccuracy which is systematically incorrect in the same direction. Many algorithms which are trained to do a human job </a:t>
            </a:r>
            <a:r>
              <a:rPr lang="en-US" b="1" dirty="0"/>
              <a:t>will have been trained </a:t>
            </a:r>
            <a:r>
              <a:rPr lang="en-US" dirty="0"/>
              <a:t>on human generated data </a:t>
            </a:r>
            <a:r>
              <a:rPr lang="en-US" sz="1200" dirty="0"/>
              <a:t>… </a:t>
            </a:r>
            <a:r>
              <a:rPr lang="en-US" sz="1200" b="1" dirty="0"/>
              <a:t>This is a huge problem, </a:t>
            </a:r>
            <a:r>
              <a:rPr lang="en-US" sz="1200" dirty="0"/>
              <a:t>especially if people </a:t>
            </a:r>
            <a:r>
              <a:rPr lang="en-US" sz="1200" b="1" dirty="0"/>
              <a:t>assume </a:t>
            </a:r>
            <a:r>
              <a:rPr lang="en-US" sz="1200" b="0" dirty="0"/>
              <a:t>that algorithms are </a:t>
            </a:r>
            <a:r>
              <a:rPr lang="en-US" sz="1200" b="1" dirty="0"/>
              <a:t>impartial</a:t>
            </a:r>
            <a:r>
              <a:rPr lang="en-US" sz="1200" dirty="0"/>
              <a:t> and can’t hold the same biases as people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reverse the translation,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 Now, this isn’t just limited to a translation picking one gender as default… &lt;next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a:t>
            </a:r>
            <a:r>
              <a:rPr lang="en-US"/>
              <a:t>In </a:t>
            </a:r>
            <a:r>
              <a:rPr lang="en-US" dirty="0"/>
              <a:t>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6/2/2022</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68" r:id="rId10"/>
    <p:sldLayoutId id="2147483704" r:id="rId11"/>
    <p:sldLayoutId id="2147483705" r:id="rId12"/>
    <p:sldLayoutId id="2147483706" r:id="rId13"/>
    <p:sldLayoutId id="2147483707" r:id="rId14"/>
    <p:sldLayoutId id="2147483708" r:id="rId15"/>
    <p:sldLayoutId id="2147483711" r:id="rId16"/>
    <p:sldLayoutId id="2147483712" r:id="rId17"/>
    <p:sldLayoutId id="2147483713" r:id="rId18"/>
    <p:sldLayoutId id="2147483714" r:id="rId19"/>
    <p:sldLayoutId id="2147483677" r:id="rId20"/>
    <p:sldLayoutId id="2147483667" r:id="rId21"/>
    <p:sldLayoutId id="2147483682" r:id="rId22"/>
    <p:sldLayoutId id="2147483689" r:id="rId23"/>
    <p:sldLayoutId id="2147483659" r:id="rId24"/>
    <p:sldLayoutId id="2147483663" r:id="rId25"/>
    <p:sldLayoutId id="2147483678" r:id="rId26"/>
    <p:sldLayoutId id="2147483684" r:id="rId27"/>
    <p:sldLayoutId id="2147483666" r:id="rId28"/>
    <p:sldLayoutId id="2147483657" r:id="rId29"/>
    <p:sldLayoutId id="2147483660" r:id="rId30"/>
    <p:sldLayoutId id="2147483693" r:id="rId31"/>
    <p:sldLayoutId id="2147483685" r:id="rId32"/>
    <p:sldLayoutId id="2147483687" r:id="rId33"/>
    <p:sldLayoutId id="2147483680" r:id="rId34"/>
    <p:sldLayoutId id="2147483721" r:id="rId35"/>
    <p:sldLayoutId id="2147483765" r:id="rId3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6/2/2022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s://19thnews.org/2022/03/colleges-admissions-dropping-sat-exam-gender-gap/" TargetMode="External"/><Relationship Id="rId3" Type="http://schemas.openxmlformats.org/officeDocument/2006/relationships/image" Target="../media/image25.png"/><Relationship Id="rId7" Type="http://schemas.openxmlformats.org/officeDocument/2006/relationships/hyperlink" Target="https://www.wsj.com/articles/sat-to-go-digital-11643115606"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10" Type="http://schemas.openxmlformats.org/officeDocument/2006/relationships/hyperlink" Target="https://www.nytimes.com/2020/03/23/technology/speech-recognition-bias-apple-amazon-google.html"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ytimes.com/2019/07/10/opinion/facial-recognition-race.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wbur.org/onpoint/2022/05/13/rebroadcast-how-to-cut-through-the-noise-that-hinders-human-judgment"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C0AE-8F7F-4F34-85BD-EF972075EC15}"/>
              </a:ext>
            </a:extLst>
          </p:cNvPr>
          <p:cNvSpPr>
            <a:spLocks noGrp="1"/>
          </p:cNvSpPr>
          <p:nvPr>
            <p:ph type="ctrTitle"/>
          </p:nvPr>
        </p:nvSpPr>
        <p:spPr>
          <a:xfrm>
            <a:off x="220306" y="1367275"/>
            <a:ext cx="8314094" cy="1243013"/>
          </a:xfrm>
        </p:spPr>
        <p:txBody>
          <a:bodyPr/>
          <a:lstStyle/>
          <a:p>
            <a:pPr>
              <a:lnSpc>
                <a:spcPct val="100000"/>
              </a:lnSpc>
            </a:pPr>
            <a:r>
              <a:rPr lang="en-US" b="1" dirty="0"/>
              <a:t>Ethics in Modern Data</a:t>
            </a:r>
            <a:br>
              <a:rPr lang="en-US" b="1" dirty="0"/>
            </a:br>
            <a:r>
              <a:rPr lang="en-US" b="1" dirty="0"/>
              <a:t>Bias, Transparency, Impact</a:t>
            </a:r>
          </a:p>
        </p:txBody>
      </p:sp>
      <p:sp>
        <p:nvSpPr>
          <p:cNvPr id="3" name="Subtitle 2">
            <a:extLst>
              <a:ext uri="{FF2B5EF4-FFF2-40B4-BE49-F238E27FC236}">
                <a16:creationId xmlns:a16="http://schemas.microsoft.com/office/drawing/2014/main" id="{F2568C74-9549-40CB-BA24-6C0FD3A32991}"/>
              </a:ext>
            </a:extLst>
          </p:cNvPr>
          <p:cNvSpPr>
            <a:spLocks noGrp="1"/>
          </p:cNvSpPr>
          <p:nvPr>
            <p:ph type="subTitle" idx="4294967295"/>
          </p:nvPr>
        </p:nvSpPr>
        <p:spPr>
          <a:xfrm>
            <a:off x="0" y="3028950"/>
            <a:ext cx="6858000" cy="1243013"/>
          </a:xfrm>
        </p:spPr>
        <p:txBody>
          <a:bodyPr>
            <a:normAutofit/>
          </a:bodyPr>
          <a:lstStyle/>
          <a:p>
            <a:pPr marL="0" lvl="0" indent="0">
              <a:buNone/>
            </a:pPr>
            <a:r>
              <a:rPr lang="en-US" sz="2000" b="1" dirty="0">
                <a:solidFill>
                  <a:schemeClr val="bg2"/>
                </a:solidFill>
                <a:latin typeface="Roboto" panose="02000000000000000000"/>
              </a:rPr>
              <a:t>Improving Edge 2022</a:t>
            </a:r>
          </a:p>
          <a:p>
            <a:pPr lvl="0"/>
            <a:r>
              <a:rPr lang="en-US" sz="2000" b="1" dirty="0">
                <a:solidFill>
                  <a:schemeClr val="bg2"/>
                </a:solidFill>
                <a:latin typeface="Roboto" panose="02000000000000000000"/>
              </a:rPr>
              <a:t>Christine Assaf, HR Consultant</a:t>
            </a:r>
          </a:p>
          <a:p>
            <a:r>
              <a:rPr lang="en-US" sz="2000" b="1" dirty="0">
                <a:solidFill>
                  <a:schemeClr val="bg2"/>
                </a:solidFill>
                <a:latin typeface="Roboto" panose="02000000000000000000"/>
              </a:rPr>
              <a:t>William Assaf, Senior Content Developer</a:t>
            </a:r>
          </a:p>
        </p:txBody>
      </p:sp>
    </p:spTree>
    <p:extLst>
      <p:ext uri="{BB962C8B-B14F-4D97-AF65-F5344CB8AC3E}">
        <p14:creationId xmlns:p14="http://schemas.microsoft.com/office/powerpoint/2010/main" val="391757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a:t>
            </a:r>
            <a:r>
              <a:rPr lang="en-US" sz="2800" b="1" dirty="0"/>
              <a:t>significant increase </a:t>
            </a:r>
            <a:br>
              <a:rPr lang="en-US" sz="2800" b="1" dirty="0"/>
            </a:br>
            <a:r>
              <a:rPr lang="en-US" sz="2800" b="1" dirty="0"/>
              <a:t>in players who hit more than 40 HR </a:t>
            </a:r>
            <a:r>
              <a:rPr lang="en-US" sz="2800" dirty="0"/>
              <a:t>in a single season during the steroid era.”</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a:t>
            </a:r>
            <a:r>
              <a:rPr lang="en-CA" sz="2800" dirty="0">
                <a:latin typeface="Roboto"/>
                <a:ea typeface="Roboto" panose="02000000000000000000" pitchFamily="2" charset="0"/>
              </a:rPr>
              <a:t>conclusions</a:t>
            </a:r>
            <a:r>
              <a:rPr lang="en-CA" sz="2800" dirty="0">
                <a:latin typeface="Roboto" panose="02000000000000000000" pitchFamily="2" charset="0"/>
                <a:ea typeface="Roboto" panose="02000000000000000000" pitchFamily="2" charset="0"/>
              </a:rPr>
              <a:t> are</a:t>
            </a:r>
            <a:br>
              <a:rPr lang="en-CA" sz="2800" dirty="0">
                <a:latin typeface="Roboto" panose="02000000000000000000" pitchFamily="2" charset="0"/>
                <a:ea typeface="Roboto" panose="02000000000000000000" pitchFamily="2" charset="0"/>
              </a:rPr>
            </a:br>
            <a:r>
              <a:rPr lang="en-CA" sz="2800" dirty="0">
                <a:latin typeface="Roboto" panose="02000000000000000000" pitchFamily="2" charset="0"/>
                <a:ea typeface="Roboto" panose="02000000000000000000" pitchFamily="2" charset="0"/>
              </a:rPr>
              <a:t>valid and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Masters, 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 5 </a:t>
            </a:r>
            <a:r>
              <a:rPr lang="en-US" sz="800" dirty="0">
                <a:latin typeface="Roboto"/>
                <a:hlinkClick r:id="rId7"/>
              </a:rPr>
              <a:t>https://www.wsj.com/articles/sat-to-go-digital-11643115606</a:t>
            </a:r>
            <a:r>
              <a:rPr lang="en-US" sz="800" dirty="0">
                <a:latin typeface="Roboto"/>
              </a:rPr>
              <a:t>  6 </a:t>
            </a:r>
            <a:r>
              <a:rPr lang="en-US" sz="800" dirty="0">
                <a:latin typeface="Roboto"/>
                <a:hlinkClick r:id="rId8"/>
              </a:rPr>
              <a:t>https://19thnews.org/2022/03/colleges-admissions-dropping-sat-exam-gender-gap/</a:t>
            </a:r>
            <a:r>
              <a:rPr lang="en-US" sz="800" dirty="0">
                <a:latin typeface="Roboto"/>
              </a:rPr>
              <a:t> </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9"/>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7524178-1174-5EBB-E9CD-3BA236F5E1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E9BF15AD-48D7-5DCB-DFE1-87955E3EF09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899A4AA9-2C16-CF18-E5C0-F4E807CF81E6}"/>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912C9FC-7DEF-F9F2-0560-9B4D84EB24F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a:t>
            </a:r>
            <a:br>
              <a:rPr lang="en-US" dirty="0"/>
            </a:br>
            <a:r>
              <a:rPr lang="en-US" dirty="0"/>
              <a:t>Database Docs,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Inside Out series of books since 2017.</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Speaker, STEM Volunteer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former PASS Regional Mentor</a:t>
            </a:r>
          </a:p>
          <a:p>
            <a:endParaRPr lang="en-US" sz="1400" dirty="0"/>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5971C251-8E12-C7F9-593D-01105B1C33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5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0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is key to acknowledging bias in </a:t>
            </a:r>
            <a:r>
              <a:rPr lang="en-US" sz="2800" b="1" dirty="0"/>
              <a:t>outcomes</a:t>
            </a:r>
            <a:r>
              <a:rPr lang="en-US" sz="2800" dirty="0"/>
              <a:t>. </a:t>
            </a:r>
          </a:p>
          <a:p>
            <a:pPr lvl="1"/>
            <a:r>
              <a:rPr lang="en-US" sz="2600" dirty="0">
                <a:solidFill>
                  <a:schemeClr val="tx1"/>
                </a:solidFill>
              </a:rPr>
              <a:t>In the case of competitive Intellectual Property, the algorithm should be understood at least internally.</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499944" cy="3752143"/>
          </a:xfrm>
          <a:prstGeom prst="rect">
            <a:avLst/>
          </a:prstGeom>
        </p:spPr>
        <p:txBody>
          <a:bodyPr>
            <a:noAutofit/>
          </a:bodyPr>
          <a:lstStyle/>
          <a:p>
            <a:r>
              <a:rPr lang="en-US" sz="3200" dirty="0"/>
              <a:t>“The </a:t>
            </a:r>
            <a:r>
              <a:rPr lang="en-US" sz="3200" b="1" dirty="0"/>
              <a:t>specific responsibilities </a:t>
            </a:r>
            <a:r>
              <a:rPr lang="en-US" sz="3200" dirty="0"/>
              <a:t>of individuals, government, corporations, and the network of friends, partners, and other third parties who may come into possession of personal data </a:t>
            </a:r>
            <a:r>
              <a:rPr lang="en-US" sz="3200" b="1" dirty="0"/>
              <a:t>have</a:t>
            </a:r>
            <a:r>
              <a:rPr lang="en-US" sz="3200" dirty="0"/>
              <a:t> </a:t>
            </a:r>
            <a:r>
              <a:rPr lang="en-US" sz="3200" b="1" dirty="0"/>
              <a:t>yet to be worked out</a:t>
            </a:r>
            <a:r>
              <a:rPr lang="en-US" sz="3200" dirty="0"/>
              <a:t>. The technological trajectory, however, is clear: </a:t>
            </a:r>
            <a:r>
              <a:rPr lang="en-US" sz="3200" b="1" dirty="0">
                <a:highlight>
                  <a:srgbClr val="FFFF00"/>
                </a:highlight>
              </a:rPr>
              <a:t>more and more data </a:t>
            </a:r>
            <a:r>
              <a:rPr lang="en-US" sz="3200" dirty="0">
                <a:highlight>
                  <a:srgbClr val="FFFF00"/>
                </a:highlight>
              </a:rPr>
              <a:t>will be </a:t>
            </a:r>
            <a:r>
              <a:rPr lang="en-US" sz="3200" b="1" dirty="0">
                <a:highlight>
                  <a:srgbClr val="FFFF00"/>
                </a:highlight>
              </a:rPr>
              <a:t>generated about individuals </a:t>
            </a:r>
            <a:r>
              <a:rPr lang="en-US" sz="3200" dirty="0">
                <a:highlight>
                  <a:srgbClr val="FFFF00"/>
                </a:highlight>
              </a:rPr>
              <a:t>and will </a:t>
            </a:r>
            <a:r>
              <a:rPr lang="en-US" sz="3200" b="1" dirty="0">
                <a:highlight>
                  <a:srgbClr val="FFFF00"/>
                </a:highlight>
              </a:rPr>
              <a:t>persist under the control of others</a:t>
            </a:r>
            <a:r>
              <a:rPr lang="en-US" sz="3200" dirty="0"/>
              <a:t>.” </a:t>
            </a:r>
            <a:br>
              <a:rPr lang="en-US" sz="2800" dirty="0"/>
            </a:br>
            <a:r>
              <a:rPr lang="en-US" sz="2400" dirty="0"/>
              <a:t>–</a:t>
            </a:r>
            <a:r>
              <a:rPr lang="en-US" sz="2400" i="1" dirty="0"/>
              <a:t>Big Data: Seizing Opportunities, Preserving Values</a:t>
            </a:r>
            <a:r>
              <a:rPr lang="en-US" sz="2400" dirty="0"/>
              <a:t>. Executive Office of the President of the United States, 2014</a:t>
            </a:r>
            <a:r>
              <a:rPr lang="en-US" sz="2400" baseline="30000" dirty="0"/>
              <a:t>1 </a:t>
            </a:r>
          </a:p>
          <a:p>
            <a:r>
              <a:rPr lang="en-US" sz="600" baseline="30000" dirty="0"/>
              <a:t>1 </a:t>
            </a:r>
            <a:r>
              <a:rPr lang="en-US" sz="600" dirty="0">
                <a:hlinkClick r:id="rId3"/>
              </a:rPr>
              <a:t>https://obamawhitehouse.archives.gov/sites/default/files/docs/big_data_privacy_report_5.1.14_final_print.pdf</a:t>
            </a:r>
            <a:endParaRPr lang="en-CA" sz="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682272"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Gathered data on 87MM+ users without consent. </a:t>
            </a:r>
          </a:p>
          <a:p>
            <a:pPr marL="457200" indent="-457200">
              <a:lnSpc>
                <a:spcPct val="100000"/>
              </a:lnSpc>
              <a:buFont typeface="Arial" panose="020B0604020202020204" pitchFamily="34" charset="0"/>
              <a:buChar char="•"/>
            </a:pPr>
            <a:r>
              <a:rPr lang="en-US" sz="2800" dirty="0"/>
              <a:t>Hired by the Trump campaign, used to micro-target Facebook users, shared internationally.</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illegal, and unethical, for companies to blame an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600" baseline="30000" dirty="0"/>
              <a:t>1 </a:t>
            </a:r>
            <a:r>
              <a:rPr lang="en-US" sz="600" dirty="0">
                <a:hlinkClick r:id="rId3"/>
              </a:rPr>
              <a:t>https://www.media.mit.edu/projects/gender-shades/overview/</a:t>
            </a:r>
            <a:r>
              <a:rPr lang="en-US" sz="600" dirty="0"/>
              <a:t> </a:t>
            </a:r>
            <a:r>
              <a:rPr lang="en-US" sz="600" baseline="30000" dirty="0"/>
              <a:t>2 </a:t>
            </a:r>
            <a:r>
              <a:rPr lang="en-US" sz="600" dirty="0">
                <a:hlinkClick r:id="rId4"/>
              </a:rPr>
              <a:t>https://www.perpetuallineup.org/</a:t>
            </a:r>
            <a:endParaRPr lang="en-US" sz="600" dirty="0"/>
          </a:p>
          <a:p>
            <a:pPr marL="0" indent="0">
              <a:buNone/>
            </a:pPr>
            <a:r>
              <a:rPr lang="en-US" sz="600" baseline="30000" dirty="0"/>
              <a:t>3 </a:t>
            </a:r>
            <a:r>
              <a:rPr lang="en-US" sz="600" dirty="0">
                <a:hlinkClick r:id="rId5"/>
              </a:rPr>
              <a:t>https://apnews.com/9406d44edad083ee04e28646ead58ec7?utm_source=Twitter&amp;utm_campaign=SocialFlow&amp;utm_medium=AP</a:t>
            </a:r>
            <a:br>
              <a:rPr lang="en-US" sz="600" dirty="0"/>
            </a:br>
            <a:r>
              <a:rPr lang="en-US" sz="600" baseline="30000" dirty="0"/>
              <a:t>4 </a:t>
            </a:r>
            <a:r>
              <a:rPr lang="en-US" sz="600" dirty="0"/>
              <a:t> </a:t>
            </a:r>
            <a:r>
              <a:rPr lang="en-US" sz="600" dirty="0">
                <a:hlinkClick r:id="rId6"/>
              </a:rPr>
              <a:t>https://www.theverge.com/2020/3/24/21192333/speech-recognition-amazon-microsoft-google-ibm-apple-siri-alexa-cortana-voice-assistant</a:t>
            </a:r>
            <a:br>
              <a:rPr lang="en-US" sz="600" dirty="0"/>
            </a:br>
            <a:r>
              <a:rPr lang="en-US" sz="600" baseline="30000" dirty="0"/>
              <a:t>5</a:t>
            </a:r>
            <a:r>
              <a:rPr lang="en-US" sz="600" dirty="0"/>
              <a:t> </a:t>
            </a:r>
            <a:r>
              <a:rPr lang="en-US" sz="600" dirty="0">
                <a:hlinkClick r:id="rId7"/>
              </a:rPr>
              <a:t>https://arstechnica.com/tech-policy/2020/06/detroit-police-chief-admits-facial-recognition-is-wrong-96-of-the-time/</a:t>
            </a:r>
            <a:r>
              <a:rPr lang="en-US" sz="600" dirty="0"/>
              <a:t> </a:t>
            </a:r>
            <a:r>
              <a:rPr lang="en-US" sz="600" baseline="30000" dirty="0"/>
              <a:t>6</a:t>
            </a:r>
            <a:r>
              <a:rPr lang="en-US" sz="600" dirty="0"/>
              <a:t> </a:t>
            </a:r>
            <a:r>
              <a:rPr lang="en-US" sz="600" dirty="0">
                <a:hlinkClick r:id="rId8"/>
              </a:rPr>
              <a:t>https://epic.org/privacy/ftc/hirevue/EPIC_FTC_HireVue_Complaint.pdf </a:t>
            </a:r>
            <a:br>
              <a:rPr lang="en-US" sz="600" dirty="0"/>
            </a:br>
            <a:r>
              <a:rPr lang="en-US" sz="600" baseline="30000" dirty="0"/>
              <a:t>7</a:t>
            </a:r>
            <a:r>
              <a:rPr lang="en-US" sz="600" dirty="0"/>
              <a:t> </a:t>
            </a:r>
            <a:r>
              <a:rPr lang="en-US" sz="600" dirty="0">
                <a:hlinkClick r:id="rId8"/>
              </a:rPr>
              <a:t>https://www.washingtonpost.com/technology/2019/10/22/ai-hiring-face-scanning-algorithm-increasingly-decides-whether-you-deserve-job/</a:t>
            </a:r>
          </a:p>
          <a:p>
            <a:pPr marL="0" indent="0">
              <a:buNone/>
            </a:pPr>
            <a:r>
              <a:rPr lang="en-US" sz="600" baseline="30000" dirty="0"/>
              <a:t>8 </a:t>
            </a:r>
            <a:r>
              <a:rPr lang="en-US" sz="600" dirty="0"/>
              <a:t>Bergstrom, Carl T.; West, </a:t>
            </a:r>
            <a:r>
              <a:rPr lang="en-US" sz="600" dirty="0" err="1"/>
              <a:t>Jevin</a:t>
            </a:r>
            <a:r>
              <a:rPr lang="en-US" sz="600" dirty="0"/>
              <a:t> D.. Calling Bullshit (p. 79). Random House Publishing Group. </a:t>
            </a:r>
            <a:br>
              <a:rPr lang="en-US" sz="600" dirty="0"/>
            </a:br>
            <a:r>
              <a:rPr lang="en-US" sz="600" baseline="30000" dirty="0"/>
              <a:t>9</a:t>
            </a:r>
            <a:r>
              <a:rPr lang="en-US" sz="600" dirty="0"/>
              <a:t> </a:t>
            </a:r>
            <a:r>
              <a:rPr lang="en-US" sz="600" dirty="0">
                <a:hlinkClick r:id="rId9"/>
              </a:rPr>
              <a:t>https://www.netflix.com/title/81328723</a:t>
            </a:r>
            <a:r>
              <a:rPr lang="en-US" sz="600" dirty="0"/>
              <a:t>   </a:t>
            </a:r>
            <a:br>
              <a:rPr lang="en-US" sz="600" dirty="0"/>
            </a:br>
            <a:r>
              <a:rPr lang="en-US" sz="600" baseline="30000" dirty="0"/>
              <a:t>10</a:t>
            </a:r>
            <a:r>
              <a:rPr lang="en-US" sz="600" dirty="0"/>
              <a:t> </a:t>
            </a:r>
            <a:r>
              <a:rPr lang="en-US" sz="600" dirty="0">
                <a:hlinkClick r:id="rId10"/>
              </a:rPr>
              <a:t>https://www.nytimes.com/2020/03/23/technology/speech-recognition-bias-apple-amazon-google.html</a:t>
            </a:r>
            <a:endParaRPr lang="en-US" sz="600" dirty="0">
              <a:hlinkClick r:id="rId8"/>
            </a:endParaRPr>
          </a:p>
          <a:p>
            <a:pPr marL="0" indent="0">
              <a:buNone/>
            </a:pP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HireVue:</a:t>
            </a:r>
            <a:r>
              <a:rPr lang="en-US" sz="2800" baseline="30000" dirty="0"/>
              <a:t>6</a:t>
            </a:r>
            <a:r>
              <a:rPr lang="en-US" sz="2800" dirty="0"/>
              <a:t> “The company doesn’t always know how the system decides.”</a:t>
            </a:r>
            <a:r>
              <a:rPr lang="en-US" sz="2800" baseline="30000" dirty="0"/>
              <a:t> 7</a:t>
            </a:r>
          </a:p>
          <a:p>
            <a:r>
              <a:rPr lang="en-US" sz="2800" dirty="0"/>
              <a:t>Little more than junk sciences physiognomy or phrenology.</a:t>
            </a:r>
            <a:r>
              <a:rPr lang="en-US" baseline="30000" dirty="0"/>
              <a:t> </a:t>
            </a:r>
            <a:r>
              <a:rPr lang="en-US" sz="2800" baseline="30000" dirty="0"/>
              <a:t>8</a:t>
            </a:r>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p>
          <a:p>
            <a:pPr marL="0" indent="0">
              <a:buNone/>
            </a:pP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700" dirty="0">
                <a:hlinkClick r:id="rId8"/>
              </a:rPr>
            </a:br>
            <a:r>
              <a:rPr lang="en-US" sz="700" baseline="30000" dirty="0"/>
              <a:t>8</a:t>
            </a:r>
            <a:r>
              <a:rPr lang="en-US" sz="700" dirty="0"/>
              <a:t> </a:t>
            </a:r>
            <a:r>
              <a:rPr lang="en-US" sz="700" dirty="0">
                <a:hlinkClick r:id="rId9"/>
              </a:rPr>
              <a:t>https://www.nytimes.com/2019/07/10/opinion/facial-recognition-race.html</a:t>
            </a:r>
            <a:r>
              <a:rPr lang="en-US" sz="700" dirty="0"/>
              <a:t> </a:t>
            </a:r>
            <a:endParaRPr lang="en-CA" sz="7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Disparate Impact and Transparency</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We can have a conversation, audits, and data analysis on algorithmic decisions. We can test machine decisions.</a:t>
            </a:r>
            <a:r>
              <a:rPr lang="en-US" sz="2800" baseline="30000" dirty="0"/>
              <a:t>1</a:t>
            </a:r>
          </a:p>
          <a:p>
            <a:r>
              <a:rPr lang="en-US" sz="2800" dirty="0"/>
              <a:t>On the other hand, a biased human being is far more difficult to analyze, test, or remediate. </a:t>
            </a:r>
          </a:p>
          <a:p>
            <a:r>
              <a:rPr lang="en-US" sz="2500" dirty="0"/>
              <a:t>Hawthorne Effect: “behavior alteration by the subject(s) of a study, due to awareness of being observed.”</a:t>
            </a:r>
          </a:p>
          <a:p>
            <a:pPr marL="0" indent="0">
              <a:buNone/>
            </a:pPr>
            <a:endParaRPr lang="en-US" sz="2800" dirty="0"/>
          </a:p>
          <a:p>
            <a:endParaRPr lang="en-US" sz="900" baseline="30000" dirty="0"/>
          </a:p>
          <a:p>
            <a:pPr marL="0" indent="0">
              <a:buNone/>
            </a:pPr>
            <a:r>
              <a:rPr lang="en-US" sz="800" baseline="30000" dirty="0"/>
              <a:t>1 </a:t>
            </a:r>
            <a:r>
              <a:rPr lang="en-US" sz="800" baseline="30000" dirty="0">
                <a:hlinkClick r:id="rId3"/>
              </a:rPr>
              <a:t>https://www.wbur.org/onpoint/2022/05/13/rebroadcast-how-to-cut-through-the-noise-that-hinders-human-judgment</a:t>
            </a:r>
            <a:r>
              <a:rPr lang="en-US" sz="800" baseline="30000" dirty="0"/>
              <a:t>, interview, Daniel Kahneman and Olivier </a:t>
            </a:r>
            <a:r>
              <a:rPr lang="en-US" sz="800" baseline="30000" dirty="0" err="1"/>
              <a:t>Sibony</a:t>
            </a: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Upside of algorithms + bias</a:t>
            </a:r>
            <a:endParaRPr lang="en-US" dirty="0"/>
          </a:p>
        </p:txBody>
      </p:sp>
    </p:spTree>
    <p:extLst>
      <p:ext uri="{BB962C8B-B14F-4D97-AF65-F5344CB8AC3E}">
        <p14:creationId xmlns:p14="http://schemas.microsoft.com/office/powerpoint/2010/main" val="593023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572000" y="3711246"/>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4881564" y="4275259"/>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4669961" y="4289441"/>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4881564" y="4584132"/>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4669961" y="4598314"/>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6630526" y="4598314"/>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6360188" y="4602020"/>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655635"/>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6630526" y="428944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6360188" y="429314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34676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
        <p:nvSpPr>
          <p:cNvPr id="20" name="TextBox 19">
            <a:extLst>
              <a:ext uri="{FF2B5EF4-FFF2-40B4-BE49-F238E27FC236}">
                <a16:creationId xmlns:a16="http://schemas.microsoft.com/office/drawing/2014/main" id="{D35E4164-38AC-BFEE-411A-2790D65D2C81}"/>
              </a:ext>
            </a:extLst>
          </p:cNvPr>
          <p:cNvSpPr txBox="1"/>
          <p:nvPr/>
        </p:nvSpPr>
        <p:spPr>
          <a:xfrm>
            <a:off x="145915" y="151359"/>
            <a:ext cx="4144861" cy="4647426"/>
          </a:xfrm>
          <a:prstGeom prst="rect">
            <a:avLst/>
          </a:prstGeom>
          <a:noFill/>
        </p:spPr>
        <p:txBody>
          <a:bodyPr wrap="square">
            <a:spAutoFit/>
          </a:bodyPr>
          <a:lstStyle/>
          <a:p>
            <a:pPr algn="l"/>
            <a:r>
              <a:rPr lang="en-US" b="1" dirty="0"/>
              <a:t>Learn More: </a:t>
            </a:r>
            <a:br>
              <a:rPr lang="en-US" b="1" dirty="0"/>
            </a:br>
            <a:br>
              <a:rPr lang="en-US" sz="1400" dirty="0"/>
            </a:br>
            <a:r>
              <a:rPr lang="en-US" sz="1200" i="1" dirty="0"/>
              <a:t>Weapons of Math Destruction: How Big Data Increases Inequality and Threatens Democracy, </a:t>
            </a:r>
            <a:r>
              <a:rPr lang="en-US" sz="1200" dirty="0"/>
              <a:t>Cathy O'Neil</a:t>
            </a:r>
            <a:br>
              <a:rPr lang="en-US" sz="1200" dirty="0"/>
            </a:br>
            <a:br>
              <a:rPr lang="en-US" sz="1200" dirty="0"/>
            </a:br>
            <a:r>
              <a:rPr lang="en-US" sz="1200" i="1" dirty="0"/>
              <a:t>Weapons and Tools,</a:t>
            </a:r>
            <a:r>
              <a:rPr lang="en-US" sz="1200" dirty="0"/>
              <a:t> Brad Smith</a:t>
            </a:r>
            <a:br>
              <a:rPr lang="en-US" sz="1200" dirty="0"/>
            </a:br>
            <a:br>
              <a:rPr lang="en-US" sz="1200" dirty="0"/>
            </a:br>
            <a:r>
              <a:rPr lang="en-US" sz="1200" i="1" dirty="0"/>
              <a:t>Noise: A Flaw in Human Judgment,</a:t>
            </a:r>
            <a:r>
              <a:rPr lang="en-US" sz="1200" dirty="0"/>
              <a:t> Daniel Kahneman, Olivier </a:t>
            </a:r>
            <a:r>
              <a:rPr lang="en-US" sz="1200" dirty="0" err="1"/>
              <a:t>Sibony</a:t>
            </a:r>
            <a:r>
              <a:rPr lang="en-US" sz="1200" dirty="0"/>
              <a:t> and Cass R. Sunstein.</a:t>
            </a:r>
            <a:br>
              <a:rPr lang="en-US" sz="1200" dirty="0"/>
            </a:br>
            <a:br>
              <a:rPr lang="en-US" sz="1200" dirty="0"/>
            </a:br>
            <a:r>
              <a:rPr lang="en-US" sz="1200" i="1" dirty="0"/>
              <a:t>Coded Bias</a:t>
            </a:r>
            <a:r>
              <a:rPr lang="en-US" sz="1200" dirty="0"/>
              <a:t> (2010) documentary, Netflix, Joy </a:t>
            </a:r>
            <a:r>
              <a:rPr lang="en-US" sz="1200" dirty="0" err="1"/>
              <a:t>Buolamwini</a:t>
            </a:r>
            <a:br>
              <a:rPr lang="en-US" sz="1200" dirty="0"/>
            </a:br>
            <a:br>
              <a:rPr lang="en-US" sz="1200" dirty="0"/>
            </a:br>
            <a:r>
              <a:rPr lang="en-US" sz="1200" dirty="0"/>
              <a:t>Allen, Colin, </a:t>
            </a:r>
            <a:r>
              <a:rPr lang="en-US" sz="1200" i="1" dirty="0"/>
              <a:t>The Future of Moral Machines</a:t>
            </a:r>
            <a:r>
              <a:rPr lang="en-US" sz="1200" dirty="0"/>
              <a:t>. NY Times. 25 Dec 2011, Op-Ed.</a:t>
            </a:r>
          </a:p>
          <a:p>
            <a:pPr algn="l"/>
            <a:endParaRPr lang="en-US" sz="1200" dirty="0"/>
          </a:p>
          <a:p>
            <a:r>
              <a:rPr lang="en-US" sz="1200" i="1" dirty="0"/>
              <a:t>AI is not just learning our biases; it is amplifying them. </a:t>
            </a:r>
            <a:r>
              <a:rPr lang="en-US" sz="1200" dirty="0"/>
              <a:t>Douglas, Laura. https://medium.com/@laurahelendouglas/ai-is-not-just-learning-our-biases-it-is-amplifying-them-4d0dee75931d</a:t>
            </a:r>
          </a:p>
          <a:p>
            <a:endParaRPr lang="en-US" sz="1200" i="1" dirty="0"/>
          </a:p>
          <a:p>
            <a:r>
              <a:rPr lang="en-US" sz="1200" i="1" dirty="0"/>
              <a:t>A Hippocratic Oath for artificial intelligence practitioners</a:t>
            </a:r>
            <a:r>
              <a:rPr lang="en-US" sz="1200" dirty="0"/>
              <a:t>, Oren Etzioni, https://techcrunch.com/2018/03/14/a-hippocratic-oath-for-artificial-intelligence-practitioners/</a:t>
            </a:r>
          </a:p>
          <a:p>
            <a:endParaRPr lang="en-US" sz="1200" dirty="0"/>
          </a:p>
        </p:txBody>
      </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751</TotalTime>
  <Words>13589</Words>
  <Application>Microsoft Office PowerPoint</Application>
  <PresentationFormat>On-screen Show (16:9)</PresentationFormat>
  <Paragraphs>1025</Paragraphs>
  <Slides>61</Slides>
  <Notes>61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61</vt:i4>
      </vt:variant>
    </vt:vector>
  </HeadingPairs>
  <TitlesOfParts>
    <vt:vector size="76" baseType="lpstr">
      <vt:lpstr>Arial</vt:lpstr>
      <vt:lpstr>Calibri</vt:lpstr>
      <vt:lpstr>Calibri Light</vt:lpstr>
      <vt:lpstr>Consolas</vt:lpstr>
      <vt:lpstr>Exchange</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Ethics in Modern Data Bias, Transparency, Impact</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Disparate Impact and Transparency</vt:lpstr>
      <vt:lpstr>Upside of algorithms + bias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86</cp:revision>
  <dcterms:created xsi:type="dcterms:W3CDTF">2020-02-04T03:54:30Z</dcterms:created>
  <dcterms:modified xsi:type="dcterms:W3CDTF">2022-06-03T03:41:07Z</dcterms:modified>
</cp:coreProperties>
</file>